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8" d="100"/>
          <a:sy n="98" d="100"/>
        </p:scale>
        <p:origin x="-6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7C8C88-EFB5-ED47-A038-4254C35E8228}" type="datetimeFigureOut">
              <a:rPr lang="en-US" smtClean="0"/>
              <a:pPr/>
              <a:t>10/27/15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DBC7EB-D069-A448-89B3-3F4DE2BFF4F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video allows them to rewind and re-watch as many times as they need it. Whereas in a traditional class setting they may have been daydreaming</a:t>
            </a:r>
            <a:r>
              <a:rPr lang="en-US" baseline="0" dirty="0" smtClean="0"/>
              <a:t> and missed the lesson, and they cannot rewind the teacher, they can now only hope they got enough out of what the teacher said to complete their homework.  </a:t>
            </a:r>
          </a:p>
          <a:p>
            <a:endParaRPr lang="en-US" baseline="0" dirty="0" smtClean="0"/>
          </a:p>
          <a:p>
            <a:r>
              <a:rPr lang="en-US" baseline="0" dirty="0" smtClean="0"/>
              <a:t>Students can ask questions right away, they don’t have to wait.  The teacher can also see the work the students are doing and advise and ask higher order thinking questions as the student (</a:t>
            </a:r>
            <a:r>
              <a:rPr lang="en-US" baseline="0" dirty="0" err="1" smtClean="0"/>
              <a:t>s</a:t>
            </a:r>
            <a:r>
              <a:rPr lang="en-US" baseline="0" dirty="0" smtClean="0"/>
              <a:t>) are working. </a:t>
            </a:r>
            <a:endParaRPr lang="en-US" dirty="0"/>
          </a:p>
        </p:txBody>
      </p:sp>
      <p:sp>
        <p:nvSpPr>
          <p:cNvPr id="4" name="Slide Number Placeholder 3"/>
          <p:cNvSpPr>
            <a:spLocks noGrp="1"/>
          </p:cNvSpPr>
          <p:nvPr>
            <p:ph type="sldNum" sz="quarter" idx="10"/>
          </p:nvPr>
        </p:nvSpPr>
        <p:spPr/>
        <p:txBody>
          <a:bodyPr/>
          <a:lstStyle/>
          <a:p>
            <a:fld id="{3A2288D0-747A-364C-8893-85BEDE6738D7}" type="slidenum">
              <a:rPr lang="en-US" smtClean="0"/>
              <a:pPr/>
              <a:t>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Only play until 4:30-4:45 mark</a:t>
            </a:r>
            <a:endParaRPr lang="en-US" dirty="0"/>
          </a:p>
        </p:txBody>
      </p:sp>
      <p:sp>
        <p:nvSpPr>
          <p:cNvPr id="4" name="Slide Number Placeholder 3"/>
          <p:cNvSpPr>
            <a:spLocks noGrp="1"/>
          </p:cNvSpPr>
          <p:nvPr>
            <p:ph type="sldNum" sz="quarter" idx="10"/>
          </p:nvPr>
        </p:nvSpPr>
        <p:spPr/>
        <p:txBody>
          <a:bodyPr/>
          <a:lstStyle/>
          <a:p>
            <a:fld id="{F3DBC7EB-D069-A448-89B3-3F4DE2BFF4F1}"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386A56-C63A-5D4B-B2EC-56C23958ECF7}" type="datetimeFigureOut">
              <a:rPr lang="en-US" smtClean="0"/>
              <a:pPr/>
              <a:t>10/27/15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386A56-C63A-5D4B-B2EC-56C23958ECF7}" type="datetimeFigureOut">
              <a:rPr lang="en-US" smtClean="0"/>
              <a:pPr/>
              <a:t>10/27/15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386A56-C63A-5D4B-B2EC-56C23958ECF7}" type="datetimeFigureOut">
              <a:rPr lang="en-US" smtClean="0"/>
              <a:pPr/>
              <a:t>10/27/15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386A56-C63A-5D4B-B2EC-56C23958ECF7}" type="datetimeFigureOut">
              <a:rPr lang="en-US" smtClean="0"/>
              <a:pPr/>
              <a:t>10/27/15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386A56-C63A-5D4B-B2EC-56C23958ECF7}" type="datetimeFigureOut">
              <a:rPr lang="en-US" smtClean="0"/>
              <a:pPr/>
              <a:t>10/27/15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386A56-C63A-5D4B-B2EC-56C23958ECF7}" type="datetimeFigureOut">
              <a:rPr lang="en-US" smtClean="0"/>
              <a:pPr/>
              <a:t>10/27/15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386A56-C63A-5D4B-B2EC-56C23958ECF7}" type="datetimeFigureOut">
              <a:rPr lang="en-US" smtClean="0"/>
              <a:pPr/>
              <a:t>10/27/15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386A56-C63A-5D4B-B2EC-56C23958ECF7}" type="datetimeFigureOut">
              <a:rPr lang="en-US" smtClean="0"/>
              <a:pPr/>
              <a:t>10/27/15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386A56-C63A-5D4B-B2EC-56C23958ECF7}" type="datetimeFigureOut">
              <a:rPr lang="en-US" smtClean="0"/>
              <a:pPr/>
              <a:t>10/27/15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86A56-C63A-5D4B-B2EC-56C23958ECF7}" type="datetimeFigureOut">
              <a:rPr lang="en-US" smtClean="0"/>
              <a:pPr/>
              <a:t>10/27/15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86A56-C63A-5D4B-B2EC-56C23958ECF7}" type="datetimeFigureOut">
              <a:rPr lang="en-US" smtClean="0"/>
              <a:pPr/>
              <a:t>10/27/15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698438-2FA9-E94C-8F8A-40DB6B342DF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386A56-C63A-5D4B-B2EC-56C23958ECF7}" type="datetimeFigureOut">
              <a:rPr lang="en-US" smtClean="0"/>
              <a:pPr/>
              <a:t>10/27/15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698438-2FA9-E94C-8F8A-40DB6B342D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lippingin4th.weebly.com/" TargetMode="External"/><Relationship Id="rId3" Type="http://schemas.openxmlformats.org/officeDocument/2006/relationships/hyperlink" Target="http://teamrtdaquest.weebly.co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uHK_a9SuTIk?list=PL0hEeLD9pdqL7Mw5thue3Uffwtb4X3gyR" TargetMode="External"/><Relationship Id="rId3" Type="http://schemas.openxmlformats.org/officeDocument/2006/relationships/hyperlink" Target="https://www.schoology.co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knewton.com/infographics/flipped-classroom/" TargetMode="External"/><Relationship Id="rId4" Type="http://schemas.openxmlformats.org/officeDocument/2006/relationships/hyperlink" Target="http://www.ascd.org/publications/educational-leadership/mar13/vol70/num06/The-Basics-of-Blended-Instruction.aspx" TargetMode="External"/><Relationship Id="rId5" Type="http://schemas.openxmlformats.org/officeDocument/2006/relationships/hyperlink" Target="https://www.mindflash.com/what-is-blended-learning" TargetMode="External"/><Relationship Id="rId6" Type="http://schemas.openxmlformats.org/officeDocument/2006/relationships/hyperlink" Target="http://www.edutopia.org/blog/100-videos-lessons-flipped-classroom-joe-hirsch" TargetMode="External"/><Relationship Id="rId1" Type="http://schemas.openxmlformats.org/officeDocument/2006/relationships/slideLayout" Target="../slideLayouts/slideLayout2.xml"/><Relationship Id="rId2" Type="http://schemas.openxmlformats.org/officeDocument/2006/relationships/hyperlink" Target="http://www.edutopia.org/blog/flipped-classroom-best-practices-andrew-miller"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youtu.be/BfsLbGgUMDU" TargetMode="External"/><Relationship Id="rId4" Type="http://schemas.openxmlformats.org/officeDocument/2006/relationships/hyperlink" Target="https://youtu.be/nEfojG9ckYA" TargetMode="External"/><Relationship Id="rId5" Type="http://schemas.openxmlformats.org/officeDocument/2006/relationships/hyperlink" Target="https://youtu.be/TXoubX4wncw" TargetMode="External"/><Relationship Id="rId6" Type="http://schemas.openxmlformats.org/officeDocument/2006/relationships/hyperlink" Target="https://youtu.be/zDZFcDGpL4U" TargetMode="External"/><Relationship Id="rId7" Type="http://schemas.openxmlformats.org/officeDocument/2006/relationships/hyperlink" Target="https://www.thersa.org/discover/videos/event-videos/2008/06/changing-paradigms/" TargetMode="External"/><Relationship Id="rId8" Type="http://schemas.openxmlformats.org/officeDocument/2006/relationships/hyperlink" Target="https://vimeo.com/78871778" TargetMode="External"/><Relationship Id="rId1" Type="http://schemas.openxmlformats.org/officeDocument/2006/relationships/slideLayout" Target="../slideLayouts/slideLayout2.xml"/><Relationship Id="rId2" Type="http://schemas.openxmlformats.org/officeDocument/2006/relationships/hyperlink" Target="https://youtu.be/auzwH1mK2TY"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commons.wikimedia.org/wiki/File:FVES_Classroom.jpg" TargetMode="External"/><Relationship Id="rId4" Type="http://schemas.openxmlformats.org/officeDocument/2006/relationships/hyperlink" Target="https://en.wikipedia.org/wiki/Classroom" TargetMode="External"/><Relationship Id="rId5" Type="http://schemas.openxmlformats.org/officeDocument/2006/relationships/hyperlink" Target="http://pixgood.com/hands-reaching-upward.html" TargetMode="External"/><Relationship Id="rId6" Type="http://schemas.openxmlformats.org/officeDocument/2006/relationships/hyperlink" Target="https://www.youtube.com/watch?v=Mb2d8E1dZjY&amp;feature=youtu.be" TargetMode="External"/><Relationship Id="rId7" Type="http://schemas.openxmlformats.org/officeDocument/2006/relationships/hyperlink" Target="https://www.youtube.com/watch?v=MGgwQpAjx-I&amp;feature=youtu.be&amp;list=PLk1yiK5PVr45rFSxGlnalBGHo2o6MOq9O" TargetMode="External"/><Relationship Id="rId8" Type="http://schemas.openxmlformats.org/officeDocument/2006/relationships/hyperlink" Target="https://www.youtube.com/watch?v=uHK_a9SuTIk&amp;feature=youtu.be&amp;list=PL0hEeLD9pdqL7Mw5thue3Uffwtb4X3gyR" TargetMode="External"/><Relationship Id="rId9" Type="http://schemas.openxmlformats.org/officeDocument/2006/relationships/hyperlink" Target="https://en.wikipedia.org/wiki/Teacher_in_role" TargetMode="External"/><Relationship Id="rId1" Type="http://schemas.openxmlformats.org/officeDocument/2006/relationships/slideLayout" Target="../slideLayouts/slideLayout2.xml"/><Relationship Id="rId2" Type="http://schemas.openxmlformats.org/officeDocument/2006/relationships/hyperlink" Target="https://www.flickr.com/photos/wfryer/489695779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youtu.be/Mb2d8E1dZj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MGgwQpAjx-I?list=PLk1yiK5PVr45rFSxGlnalBGHo2o6MOq9O"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533755"/>
            <a:ext cx="5723468" cy="1370890"/>
          </a:xfrm>
        </p:spPr>
        <p:txBody>
          <a:bodyPr>
            <a:normAutofit fontScale="90000"/>
          </a:bodyPr>
          <a:lstStyle/>
          <a:p>
            <a:r>
              <a:rPr lang="en-US" dirty="0" smtClean="0"/>
              <a:t>The Blended Learning-Flipped Elements</a:t>
            </a:r>
            <a:endParaRPr lang="en-US" dirty="0"/>
          </a:p>
        </p:txBody>
      </p:sp>
      <p:sp>
        <p:nvSpPr>
          <p:cNvPr id="3" name="Subtitle 2"/>
          <p:cNvSpPr>
            <a:spLocks noGrp="1"/>
          </p:cNvSpPr>
          <p:nvPr>
            <p:ph type="subTitle" idx="1"/>
          </p:nvPr>
        </p:nvSpPr>
        <p:spPr>
          <a:xfrm>
            <a:off x="1752600" y="2590800"/>
            <a:ext cx="5712179" cy="533400"/>
          </a:xfrm>
        </p:spPr>
        <p:txBody>
          <a:bodyPr>
            <a:normAutofit lnSpcReduction="10000"/>
          </a:bodyPr>
          <a:lstStyle/>
          <a:p>
            <a:r>
              <a:rPr lang="en-US" dirty="0" smtClean="0"/>
              <a:t>By Erika Hanes</a:t>
            </a:r>
            <a:endParaRPr lang="en-US" dirty="0"/>
          </a:p>
        </p:txBody>
      </p:sp>
      <p:pic>
        <p:nvPicPr>
          <p:cNvPr id="5" name="Picture 4"/>
          <p:cNvPicPr>
            <a:picLocks noChangeAspect="1"/>
          </p:cNvPicPr>
          <p:nvPr/>
        </p:nvPicPr>
        <p:blipFill>
          <a:blip r:embed="rId2"/>
          <a:stretch>
            <a:fillRect/>
          </a:stretch>
        </p:blipFill>
        <p:spPr>
          <a:xfrm>
            <a:off x="2286000" y="3550962"/>
            <a:ext cx="4489450" cy="269801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Advanced Examples: </a:t>
            </a:r>
            <a:endParaRPr lang="en-US" dirty="0"/>
          </a:p>
        </p:txBody>
      </p:sp>
      <p:sp>
        <p:nvSpPr>
          <p:cNvPr id="3" name="Content Placeholder 2"/>
          <p:cNvSpPr>
            <a:spLocks noGrp="1"/>
          </p:cNvSpPr>
          <p:nvPr>
            <p:ph idx="1"/>
          </p:nvPr>
        </p:nvSpPr>
        <p:spPr>
          <a:xfrm>
            <a:off x="1219200" y="1981200"/>
            <a:ext cx="6858000" cy="3962400"/>
          </a:xfrm>
        </p:spPr>
        <p:txBody>
          <a:bodyPr>
            <a:normAutofit fontScale="70000" lnSpcReduction="20000"/>
          </a:bodyPr>
          <a:lstStyle/>
          <a:p>
            <a:r>
              <a:rPr lang="en-US" dirty="0" smtClean="0">
                <a:hlinkClick r:id="rId2"/>
              </a:rPr>
              <a:t>Flipping in 4</a:t>
            </a:r>
            <a:r>
              <a:rPr lang="en-US" baseline="30000" dirty="0" smtClean="0">
                <a:hlinkClick r:id="rId2"/>
              </a:rPr>
              <a:t>th</a:t>
            </a:r>
            <a:r>
              <a:rPr lang="en-US" baseline="30000" dirty="0" smtClean="0"/>
              <a:t> </a:t>
            </a:r>
          </a:p>
          <a:p>
            <a:pPr lvl="1"/>
            <a:r>
              <a:rPr lang="en-US" dirty="0" smtClean="0"/>
              <a:t>This 4</a:t>
            </a:r>
            <a:r>
              <a:rPr lang="en-US" baseline="30000" dirty="0" smtClean="0"/>
              <a:t>th</a:t>
            </a:r>
            <a:r>
              <a:rPr lang="en-US" dirty="0" smtClean="0"/>
              <a:t> grade teacher creates 5-8 flipped lesson, varied subjects for each week.  </a:t>
            </a:r>
          </a:p>
          <a:p>
            <a:pPr lvl="1"/>
            <a:r>
              <a:rPr lang="en-US" dirty="0" err="1" smtClean="0"/>
              <a:t>LearnZillion</a:t>
            </a:r>
            <a:r>
              <a:rPr lang="en-US" dirty="0" smtClean="0"/>
              <a:t> Videos and edits them with </a:t>
            </a:r>
            <a:r>
              <a:rPr lang="en-US" dirty="0" err="1" smtClean="0"/>
              <a:t>EDpuzzle</a:t>
            </a:r>
            <a:r>
              <a:rPr lang="en-US" dirty="0" smtClean="0"/>
              <a:t> in </a:t>
            </a:r>
            <a:r>
              <a:rPr lang="en-US" dirty="0" err="1" smtClean="0"/>
              <a:t>EDmodo</a:t>
            </a:r>
            <a:endParaRPr lang="en-US" dirty="0" smtClean="0"/>
          </a:p>
          <a:p>
            <a:pPr lvl="1">
              <a:buNone/>
            </a:pPr>
            <a:endParaRPr lang="en-US" dirty="0" smtClean="0"/>
          </a:p>
          <a:p>
            <a:r>
              <a:rPr lang="en-US" dirty="0" smtClean="0">
                <a:hlinkClick r:id="rId3"/>
              </a:rPr>
              <a:t>Middle School Language Arts</a:t>
            </a:r>
            <a:endParaRPr lang="en-US" dirty="0" smtClean="0"/>
          </a:p>
          <a:p>
            <a:pPr lvl="2"/>
            <a:r>
              <a:rPr lang="en-US" dirty="0" smtClean="0"/>
              <a:t>Team Teach 50 kids</a:t>
            </a:r>
          </a:p>
          <a:p>
            <a:pPr lvl="2"/>
            <a:r>
              <a:rPr lang="en-US" dirty="0" smtClean="0"/>
              <a:t>Teach everyone one main lesson at the start of a unit</a:t>
            </a:r>
          </a:p>
          <a:p>
            <a:pPr lvl="2"/>
            <a:r>
              <a:rPr lang="en-US" dirty="0" smtClean="0"/>
              <a:t>The students branch off and work independently or in groups, self paced through the Theme based quest</a:t>
            </a:r>
          </a:p>
          <a:p>
            <a:pPr lvl="2"/>
            <a:r>
              <a:rPr lang="en-US" dirty="0" smtClean="0"/>
              <a:t>Students could be anywhere from 5-20 steps apart from each other at any given time</a:t>
            </a:r>
          </a:p>
          <a:p>
            <a:pPr lvl="2"/>
            <a:r>
              <a:rPr lang="en-US" dirty="0" smtClean="0"/>
              <a:t>These teachers use eduCanon for video lessons</a:t>
            </a:r>
          </a:p>
          <a:p>
            <a:pPr lvl="2"/>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Advanced Examples: </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hlinkClick r:id="rId2"/>
              </a:rPr>
              <a:t>Flipped Classrooms and the Mastery Approach to Learning </a:t>
            </a:r>
            <a:endParaRPr lang="en-US" b="1" dirty="0" smtClean="0"/>
          </a:p>
          <a:p>
            <a:endParaRPr lang="en-US" b="1" dirty="0" smtClean="0"/>
          </a:p>
          <a:p>
            <a:r>
              <a:rPr lang="en-US" b="1" dirty="0" smtClean="0"/>
              <a:t>Example: 7</a:t>
            </a:r>
            <a:r>
              <a:rPr lang="en-US" b="1" baseline="30000" dirty="0" smtClean="0"/>
              <a:t>th</a:t>
            </a:r>
            <a:r>
              <a:rPr lang="en-US" b="1" dirty="0" smtClean="0"/>
              <a:t> grade math</a:t>
            </a:r>
          </a:p>
          <a:p>
            <a:pPr lvl="1"/>
            <a:r>
              <a:rPr lang="en-US" dirty="0" smtClean="0"/>
              <a:t>136 students moving at their own pace</a:t>
            </a:r>
          </a:p>
          <a:p>
            <a:pPr lvl="1"/>
            <a:r>
              <a:rPr lang="en-US" dirty="0" smtClean="0"/>
              <a:t>All main lessons are flipped</a:t>
            </a:r>
          </a:p>
          <a:p>
            <a:pPr lvl="1"/>
            <a:r>
              <a:rPr lang="en-US" dirty="0" smtClean="0"/>
              <a:t>Classroom Design is blended with online format, 1:1 and small group</a:t>
            </a:r>
          </a:p>
          <a:p>
            <a:pPr lvl="1"/>
            <a:r>
              <a:rPr lang="en-US" dirty="0" smtClean="0"/>
              <a:t>All materials are housed in </a:t>
            </a:r>
            <a:r>
              <a:rPr lang="en-US" dirty="0" smtClean="0">
                <a:hlinkClick r:id="rId3"/>
              </a:rPr>
              <a:t>Schoology</a:t>
            </a:r>
            <a:endParaRPr lang="en-US" dirty="0" smtClean="0"/>
          </a:p>
          <a:p>
            <a:pPr lvl="1"/>
            <a:r>
              <a:rPr lang="en-US" dirty="0" smtClean="0"/>
              <a:t>Example Outline</a:t>
            </a:r>
          </a:p>
          <a:p>
            <a:pPr lvl="1"/>
            <a:r>
              <a:rPr lang="en-US" dirty="0" smtClean="0"/>
              <a:t>Example Screencast</a:t>
            </a:r>
          </a:p>
          <a:p>
            <a:pPr lvl="1">
              <a:buNone/>
            </a:pPr>
            <a:r>
              <a:rPr lang="en-US" dirty="0" smtClean="0"/>
              <a:t/>
            </a:r>
            <a:br>
              <a:rPr lang="en-US" dirty="0" smtClean="0"/>
            </a:br>
            <a:r>
              <a:rPr lang="en-US" dirty="0" smtClean="0"/>
              <a: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6965245" cy="1202485"/>
          </a:xfrm>
        </p:spPr>
        <p:txBody>
          <a:bodyPr>
            <a:normAutofit/>
          </a:bodyPr>
          <a:lstStyle/>
          <a:p>
            <a:r>
              <a:rPr lang="en-US" dirty="0" smtClean="0"/>
              <a:t>Tips…</a:t>
            </a:r>
            <a:endParaRPr lang="en-US" dirty="0"/>
          </a:p>
        </p:txBody>
      </p:sp>
      <p:sp>
        <p:nvSpPr>
          <p:cNvPr id="3" name="Content Placeholder 2"/>
          <p:cNvSpPr>
            <a:spLocks noGrp="1"/>
          </p:cNvSpPr>
          <p:nvPr>
            <p:ph idx="1"/>
          </p:nvPr>
        </p:nvSpPr>
        <p:spPr>
          <a:xfrm>
            <a:off x="1219200" y="1828800"/>
            <a:ext cx="6196405" cy="3603812"/>
          </a:xfrm>
        </p:spPr>
        <p:txBody>
          <a:bodyPr>
            <a:normAutofit/>
          </a:bodyPr>
          <a:lstStyle/>
          <a:p>
            <a:r>
              <a:rPr lang="en-US" sz="2000" dirty="0" smtClean="0"/>
              <a:t>Start Small</a:t>
            </a:r>
          </a:p>
          <a:p>
            <a:pPr lvl="1"/>
            <a:r>
              <a:rPr lang="en-US" sz="1900" dirty="0" smtClean="0"/>
              <a:t>There are tons of technologies and tools, so start with one</a:t>
            </a:r>
          </a:p>
          <a:p>
            <a:r>
              <a:rPr lang="en-US" sz="2000" dirty="0" smtClean="0"/>
              <a:t>Fail Forward</a:t>
            </a:r>
          </a:p>
          <a:p>
            <a:pPr lvl="1"/>
            <a:r>
              <a:rPr lang="en-US" sz="1900" dirty="0" smtClean="0"/>
              <a:t>Learn from your mistakes and move forward</a:t>
            </a:r>
          </a:p>
          <a:p>
            <a:pPr lvl="1"/>
            <a:r>
              <a:rPr lang="en-US" sz="1900" dirty="0" smtClean="0"/>
              <a:t>Do it again, just try it another way</a:t>
            </a:r>
          </a:p>
          <a:p>
            <a:pPr lvl="1"/>
            <a:r>
              <a:rPr lang="en-US" sz="1900" dirty="0" smtClean="0"/>
              <a:t>You don’t have to be an expert before you use it</a:t>
            </a:r>
          </a:p>
          <a:p>
            <a:pPr lvl="3"/>
            <a:r>
              <a:rPr lang="en-US" sz="1500" dirty="0" smtClean="0"/>
              <a:t>You can learn as you use it</a:t>
            </a:r>
          </a:p>
          <a:p>
            <a:pPr lvl="3"/>
            <a:r>
              <a:rPr lang="en-US" sz="1500" dirty="0" smtClean="0"/>
              <a:t>You’ll be surprised you can learn from the students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65245" cy="782618"/>
          </a:xfrm>
        </p:spPr>
        <p:txBody>
          <a:bodyPr>
            <a:normAutofit fontScale="90000"/>
          </a:bodyPr>
          <a:lstStyle/>
          <a:p>
            <a:r>
              <a:rPr lang="en-US" dirty="0" smtClean="0"/>
              <a:t/>
            </a:r>
            <a:br>
              <a:rPr lang="en-US" dirty="0" smtClean="0"/>
            </a:br>
            <a:r>
              <a:rPr lang="en-US" dirty="0" smtClean="0"/>
              <a:t>Tips…</a:t>
            </a:r>
            <a:br>
              <a:rPr lang="en-US" dirty="0" smtClean="0"/>
            </a:br>
            <a:endParaRPr lang="en-US" dirty="0"/>
          </a:p>
        </p:txBody>
      </p:sp>
      <p:sp>
        <p:nvSpPr>
          <p:cNvPr id="3" name="Content Placeholder 2"/>
          <p:cNvSpPr>
            <a:spLocks noGrp="1"/>
          </p:cNvSpPr>
          <p:nvPr>
            <p:ph idx="1"/>
          </p:nvPr>
        </p:nvSpPr>
        <p:spPr/>
        <p:txBody>
          <a:bodyPr>
            <a:normAutofit/>
          </a:bodyPr>
          <a:lstStyle/>
          <a:p>
            <a:r>
              <a:rPr lang="en-US" sz="2000" dirty="0" smtClean="0"/>
              <a:t>Be sure to explain what Blended Learning is to Parents</a:t>
            </a:r>
          </a:p>
          <a:p>
            <a:pPr lvl="1"/>
            <a:r>
              <a:rPr lang="en-US" sz="1800" dirty="0" smtClean="0"/>
              <a:t>Back to School Night</a:t>
            </a:r>
          </a:p>
          <a:p>
            <a:pPr lvl="1"/>
            <a:r>
              <a:rPr lang="en-US" sz="1800" dirty="0" smtClean="0"/>
              <a:t>Class Course Guide</a:t>
            </a:r>
          </a:p>
          <a:p>
            <a:r>
              <a:rPr lang="en-US" sz="2000" dirty="0" smtClean="0"/>
              <a:t>Everyone can get online somewhere</a:t>
            </a:r>
          </a:p>
          <a:p>
            <a:pPr lvl="1"/>
            <a:r>
              <a:rPr lang="en-US" sz="1900" dirty="0" smtClean="0"/>
              <a:t>Community Access</a:t>
            </a:r>
          </a:p>
          <a:p>
            <a:pPr lvl="1"/>
            <a:r>
              <a:rPr lang="en-US" sz="1900" dirty="0" smtClean="0"/>
              <a:t>Staying after school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371600"/>
            <a:ext cx="7086600" cy="3886200"/>
          </a:xfrm>
        </p:spPr>
        <p:txBody>
          <a:bodyPr/>
          <a:lstStyle/>
          <a:p>
            <a:pPr algn="ctr">
              <a:buNone/>
            </a:pPr>
            <a:r>
              <a:rPr lang="en-US" dirty="0" smtClean="0"/>
              <a:t>Help them reach their full potential, prepare them to apply the skills they are learning,  and adapt because they are out future.  </a:t>
            </a:r>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That All?</a:t>
            </a:r>
            <a:endParaRPr lang="en-US" dirty="0"/>
          </a:p>
        </p:txBody>
      </p:sp>
      <p:sp>
        <p:nvSpPr>
          <p:cNvPr id="3" name="Content Placeholder 2"/>
          <p:cNvSpPr>
            <a:spLocks noGrp="1"/>
          </p:cNvSpPr>
          <p:nvPr>
            <p:ph idx="1"/>
          </p:nvPr>
        </p:nvSpPr>
        <p:spPr>
          <a:xfrm>
            <a:off x="990600" y="1905000"/>
            <a:ext cx="7162800" cy="4114800"/>
          </a:xfrm>
        </p:spPr>
        <p:txBody>
          <a:bodyPr>
            <a:normAutofit/>
          </a:bodyPr>
          <a:lstStyle/>
          <a:p>
            <a:pPr algn="ctr">
              <a:buNone/>
            </a:pPr>
            <a:r>
              <a:rPr lang="en-US" sz="1600" dirty="0" smtClean="0"/>
              <a:t>NO WAY!  There are so many ways to use technology in the classroom to expand students’ learning.  </a:t>
            </a:r>
          </a:p>
          <a:p>
            <a:pPr algn="ctr">
              <a:buNone/>
            </a:pPr>
            <a:r>
              <a:rPr lang="en-US" sz="1600" dirty="0" smtClean="0"/>
              <a:t>Keep learning everyday, here are some resources:</a:t>
            </a:r>
          </a:p>
          <a:p>
            <a:pPr>
              <a:buNone/>
            </a:pPr>
            <a:endParaRPr lang="en-US" sz="1600" b="1" u="sng" dirty="0" smtClean="0"/>
          </a:p>
          <a:p>
            <a:pPr>
              <a:buNone/>
            </a:pPr>
            <a:r>
              <a:rPr lang="en-US" sz="2000" b="1" dirty="0" smtClean="0"/>
              <a:t>Books on Blended Learning or Flipped Classrooms:</a:t>
            </a:r>
          </a:p>
          <a:p>
            <a:pPr>
              <a:buNone/>
            </a:pPr>
            <a:endParaRPr lang="en-US" sz="1600" b="1" dirty="0" smtClean="0"/>
          </a:p>
          <a:p>
            <a:pPr>
              <a:buNone/>
            </a:pPr>
            <a:r>
              <a:rPr lang="en-US" sz="1600" b="1" dirty="0" smtClean="0"/>
              <a:t> </a:t>
            </a:r>
            <a:r>
              <a:rPr lang="en-US" sz="1600" b="1" u="sng" dirty="0" smtClean="0"/>
              <a:t>Flip Your Classroom: Reach Every Student in Every Class Every Day </a:t>
            </a:r>
          </a:p>
          <a:p>
            <a:pPr>
              <a:buNone/>
            </a:pPr>
            <a:r>
              <a:rPr lang="en-US" sz="1600" b="1" dirty="0" smtClean="0"/>
              <a:t>	                 By: </a:t>
            </a:r>
            <a:r>
              <a:rPr lang="en-US" sz="1600" dirty="0" smtClean="0"/>
              <a:t>Jonathan Bergmann and Aaron </a:t>
            </a:r>
            <a:r>
              <a:rPr lang="en-US" sz="1600" dirty="0" err="1" smtClean="0"/>
              <a:t>Sams</a:t>
            </a:r>
            <a:endParaRPr lang="en-US" sz="1600" dirty="0" smtClean="0"/>
          </a:p>
          <a:p>
            <a:pPr>
              <a:buNone/>
            </a:pPr>
            <a:endParaRPr lang="en-US" sz="1600" dirty="0" smtClean="0"/>
          </a:p>
          <a:p>
            <a:pPr>
              <a:buNone/>
            </a:pPr>
            <a:r>
              <a:rPr lang="en-US" sz="1600" u="sng" dirty="0" smtClean="0"/>
              <a:t>Disrupting Class: How Disruptive Innovation Will Change the Way the World Learns</a:t>
            </a:r>
            <a:r>
              <a:rPr lang="en-US" sz="1600" dirty="0" smtClean="0"/>
              <a:t> </a:t>
            </a:r>
            <a:r>
              <a:rPr lang="en-US" sz="1600" u="sng" dirty="0" smtClean="0"/>
              <a:t>	</a:t>
            </a:r>
            <a:r>
              <a:rPr lang="en-US" sz="1600" dirty="0" smtClean="0"/>
              <a:t>     By: Clayton Christensen, Curtis W. Johnson, and Michael B. Horn  </a:t>
            </a:r>
          </a:p>
          <a:p>
            <a:pPr>
              <a:buNone/>
            </a:pPr>
            <a:endParaRPr lang="en-US" sz="1600" b="1" dirty="0" smtClean="0"/>
          </a:p>
          <a:p>
            <a:pPr>
              <a:buNone/>
            </a:pPr>
            <a:r>
              <a:rPr lang="en-US" sz="1600" b="1" u="sng" dirty="0" smtClean="0"/>
              <a:t>Blended: Using Disruptive Innovation to Improve Schools</a:t>
            </a:r>
          </a:p>
          <a:p>
            <a:pPr>
              <a:buNone/>
            </a:pPr>
            <a:r>
              <a:rPr lang="en-US" sz="1600" b="1" dirty="0" smtClean="0"/>
              <a:t>                       By: Michael B Horn, Heather B. </a:t>
            </a:r>
            <a:r>
              <a:rPr lang="en-US" sz="1600" b="1" dirty="0" err="1" smtClean="0"/>
              <a:t>Staker</a:t>
            </a:r>
            <a:r>
              <a:rPr lang="en-US" sz="1600" b="1" dirty="0" smtClean="0"/>
              <a:t> and </a:t>
            </a:r>
            <a:r>
              <a:rPr lang="en-US" sz="1600" dirty="0" smtClean="0"/>
              <a:t>Clayton Christensen</a:t>
            </a:r>
            <a:endParaRPr lang="en-US" sz="1600" b="1" dirty="0" smtClean="0"/>
          </a:p>
          <a:p>
            <a:pPr algn="ctr">
              <a:buNone/>
            </a:pPr>
            <a:endParaRPr lang="en-US" sz="16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That All?</a:t>
            </a:r>
            <a:endParaRPr lang="en-US" dirty="0"/>
          </a:p>
        </p:txBody>
      </p:sp>
      <p:sp>
        <p:nvSpPr>
          <p:cNvPr id="3" name="Content Placeholder 2"/>
          <p:cNvSpPr>
            <a:spLocks noGrp="1"/>
          </p:cNvSpPr>
          <p:nvPr>
            <p:ph idx="1"/>
          </p:nvPr>
        </p:nvSpPr>
        <p:spPr>
          <a:xfrm>
            <a:off x="457200" y="1905000"/>
            <a:ext cx="8229600" cy="4522148"/>
          </a:xfrm>
        </p:spPr>
        <p:txBody>
          <a:bodyPr>
            <a:normAutofit fontScale="55000" lnSpcReduction="20000"/>
          </a:bodyPr>
          <a:lstStyle/>
          <a:p>
            <a:pPr algn="ctr">
              <a:buNone/>
            </a:pPr>
            <a:r>
              <a:rPr lang="en-US" dirty="0" smtClean="0"/>
              <a:t>NO WAY!  </a:t>
            </a:r>
          </a:p>
          <a:p>
            <a:pPr algn="ctr">
              <a:buNone/>
            </a:pPr>
            <a:r>
              <a:rPr lang="en-US" dirty="0" smtClean="0"/>
              <a:t>Keep learning everyday, here are some resources:</a:t>
            </a:r>
          </a:p>
          <a:p>
            <a:pPr algn="ctr">
              <a:buNone/>
            </a:pPr>
            <a:endParaRPr lang="en-US" sz="1600" b="1" u="sng" dirty="0" smtClean="0"/>
          </a:p>
          <a:p>
            <a:pPr>
              <a:buNone/>
            </a:pPr>
            <a:r>
              <a:rPr lang="en-US" b="1" dirty="0" smtClean="0"/>
              <a:t>Articles: </a:t>
            </a:r>
          </a:p>
          <a:p>
            <a:pPr>
              <a:buNone/>
            </a:pPr>
            <a:r>
              <a:rPr lang="en-US" u="sng" dirty="0" smtClean="0">
                <a:hlinkClick r:id="rId2"/>
              </a:rPr>
              <a:t>http://www.edutopia.org/blog/flipped-classroom-best-practices-andrew-miller</a:t>
            </a:r>
            <a:endParaRPr lang="en-US" dirty="0" smtClean="0"/>
          </a:p>
          <a:p>
            <a:pPr>
              <a:buNone/>
            </a:pPr>
            <a:r>
              <a:rPr lang="en-US" dirty="0" smtClean="0"/>
              <a:t> </a:t>
            </a:r>
          </a:p>
          <a:p>
            <a:pPr>
              <a:buNone/>
            </a:pPr>
            <a:r>
              <a:rPr lang="en-US" u="sng" dirty="0" smtClean="0">
                <a:hlinkClick r:id="rId3"/>
              </a:rPr>
              <a:t>https://www.knewton.com/infographics/flipped-classroom/</a:t>
            </a:r>
            <a:endParaRPr lang="en-US" dirty="0" smtClean="0"/>
          </a:p>
          <a:p>
            <a:pPr>
              <a:buNone/>
            </a:pPr>
            <a:r>
              <a:rPr lang="en-US" dirty="0" smtClean="0"/>
              <a:t> </a:t>
            </a:r>
          </a:p>
          <a:p>
            <a:pPr>
              <a:buNone/>
            </a:pPr>
            <a:r>
              <a:rPr lang="en-US" u="sng" dirty="0" smtClean="0">
                <a:hlinkClick r:id="rId4"/>
              </a:rPr>
              <a:t>http://www.ascd.org/publications/educational-leadership/mar13/vol70/num06/The-Basics-of-Blended-Instruction.aspx</a:t>
            </a:r>
            <a:endParaRPr lang="en-US" dirty="0" smtClean="0"/>
          </a:p>
          <a:p>
            <a:pPr>
              <a:buNone/>
            </a:pPr>
            <a:endParaRPr lang="en-US" dirty="0" smtClean="0"/>
          </a:p>
          <a:p>
            <a:pPr>
              <a:buNone/>
            </a:pPr>
            <a:r>
              <a:rPr lang="en-US" u="sng" dirty="0" smtClean="0">
                <a:hlinkClick r:id="rId5"/>
              </a:rPr>
              <a:t>https://www.mindflash.com/what-is-blended-</a:t>
            </a:r>
            <a:r>
              <a:rPr lang="en-US" u="sng" dirty="0" smtClean="0">
                <a:hlinkClick r:id="rId5"/>
              </a:rPr>
              <a:t>learning</a:t>
            </a:r>
            <a:endParaRPr lang="en-US" u="sng" dirty="0" smtClean="0"/>
          </a:p>
          <a:p>
            <a:pPr>
              <a:buNone/>
            </a:pPr>
            <a:endParaRPr lang="en-US" u="sng" dirty="0" smtClean="0"/>
          </a:p>
          <a:p>
            <a:pPr>
              <a:buNone/>
            </a:pPr>
            <a:r>
              <a:rPr lang="en-US" dirty="0" smtClean="0">
                <a:hlinkClick r:id="rId6"/>
              </a:rPr>
              <a:t>http://www.edutopia.org/blog/100-videos-lessons-flipped-classroom-joe-</a:t>
            </a:r>
            <a:r>
              <a:rPr lang="en-US" dirty="0" smtClean="0">
                <a:hlinkClick r:id="rId6"/>
              </a:rPr>
              <a:t>hirsch</a:t>
            </a:r>
            <a:endParaRPr lang="en-US" dirty="0" smtClean="0"/>
          </a:p>
          <a:p>
            <a:pPr>
              <a:buNone/>
            </a:pPr>
            <a:endParaRPr lang="en-US" dirty="0" smtClean="0"/>
          </a:p>
          <a:p>
            <a:pPr>
              <a:buNone/>
            </a:pPr>
            <a:endParaRPr lang="en-US" dirty="0" smtClean="0"/>
          </a:p>
          <a:p>
            <a:pPr algn="ctr">
              <a:buNone/>
            </a:pP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That All?</a:t>
            </a:r>
            <a:endParaRPr lang="en-US" dirty="0"/>
          </a:p>
        </p:txBody>
      </p:sp>
      <p:sp>
        <p:nvSpPr>
          <p:cNvPr id="3" name="Content Placeholder 2"/>
          <p:cNvSpPr>
            <a:spLocks noGrp="1"/>
          </p:cNvSpPr>
          <p:nvPr>
            <p:ph idx="1"/>
          </p:nvPr>
        </p:nvSpPr>
        <p:spPr>
          <a:xfrm>
            <a:off x="990600" y="1905000"/>
            <a:ext cx="7162800" cy="4114800"/>
          </a:xfrm>
        </p:spPr>
        <p:txBody>
          <a:bodyPr>
            <a:normAutofit fontScale="92500" lnSpcReduction="20000"/>
          </a:bodyPr>
          <a:lstStyle/>
          <a:p>
            <a:pPr algn="ctr">
              <a:buNone/>
            </a:pPr>
            <a:r>
              <a:rPr lang="en-US" sz="2162" dirty="0" smtClean="0"/>
              <a:t>NO WAY!  </a:t>
            </a:r>
          </a:p>
          <a:p>
            <a:pPr algn="ctr">
              <a:buNone/>
            </a:pPr>
            <a:r>
              <a:rPr lang="en-US" sz="2162" dirty="0" smtClean="0"/>
              <a:t>Keep learning everyday, here are some resources:</a:t>
            </a:r>
          </a:p>
          <a:p>
            <a:pPr>
              <a:buNone/>
            </a:pPr>
            <a:r>
              <a:rPr lang="en-US" sz="1600" b="1" dirty="0" smtClean="0"/>
              <a:t>Videos</a:t>
            </a:r>
            <a:r>
              <a:rPr lang="en-US" sz="1600" dirty="0" smtClean="0"/>
              <a:t>: </a:t>
            </a:r>
          </a:p>
          <a:p>
            <a:pPr>
              <a:buNone/>
            </a:pPr>
            <a:r>
              <a:rPr lang="en-US" sz="1600" u="sng" dirty="0" smtClean="0">
                <a:hlinkClick r:id="rId2"/>
              </a:rPr>
              <a:t>https://youtu.be/auzwH1mK2TY</a:t>
            </a:r>
            <a:endParaRPr lang="en-US" sz="1600" dirty="0" smtClean="0"/>
          </a:p>
          <a:p>
            <a:pPr>
              <a:buNone/>
            </a:pPr>
            <a:endParaRPr lang="en-US" sz="1600" dirty="0" smtClean="0">
              <a:hlinkClick r:id="rId3"/>
            </a:endParaRPr>
          </a:p>
          <a:p>
            <a:pPr>
              <a:buNone/>
            </a:pPr>
            <a:r>
              <a:rPr lang="en-US" sz="1600" u="sng" dirty="0" smtClean="0">
                <a:hlinkClick r:id="rId3"/>
              </a:rPr>
              <a:t>https://youtu.be/BfsLbGgUMDU</a:t>
            </a:r>
            <a:endParaRPr lang="en-US" sz="1600" dirty="0" smtClean="0"/>
          </a:p>
          <a:p>
            <a:pPr>
              <a:buNone/>
            </a:pPr>
            <a:r>
              <a:rPr lang="en-US" sz="1600" dirty="0" smtClean="0"/>
              <a:t> </a:t>
            </a:r>
          </a:p>
          <a:p>
            <a:pPr>
              <a:buNone/>
            </a:pPr>
            <a:r>
              <a:rPr lang="en-US" sz="1600" u="sng" dirty="0" smtClean="0">
                <a:hlinkClick r:id="rId4"/>
              </a:rPr>
              <a:t>https://youtu.be/nEfojG9ckYA</a:t>
            </a:r>
            <a:endParaRPr lang="en-US" sz="1600" dirty="0" smtClean="0"/>
          </a:p>
          <a:p>
            <a:pPr>
              <a:buNone/>
            </a:pPr>
            <a:r>
              <a:rPr lang="en-US" sz="1600" dirty="0" smtClean="0"/>
              <a:t> </a:t>
            </a:r>
          </a:p>
          <a:p>
            <a:pPr>
              <a:buNone/>
            </a:pPr>
            <a:r>
              <a:rPr lang="en-US" sz="1600" u="sng" dirty="0" smtClean="0">
                <a:hlinkClick r:id="rId5"/>
              </a:rPr>
              <a:t>https://youtu.be/TXoubX4wncw</a:t>
            </a:r>
            <a:endParaRPr lang="en-US" sz="1600" dirty="0" smtClean="0"/>
          </a:p>
          <a:p>
            <a:pPr>
              <a:buNone/>
            </a:pPr>
            <a:r>
              <a:rPr lang="en-US" sz="1600" dirty="0" smtClean="0"/>
              <a:t> </a:t>
            </a:r>
          </a:p>
          <a:p>
            <a:pPr>
              <a:buNone/>
            </a:pPr>
            <a:r>
              <a:rPr lang="en-US" sz="1600" u="sng" dirty="0" smtClean="0">
                <a:hlinkClick r:id="rId6"/>
              </a:rPr>
              <a:t>https://youtu.be/zDZFcDGpL4U</a:t>
            </a:r>
            <a:endParaRPr lang="en-US" sz="1600" dirty="0" smtClean="0"/>
          </a:p>
          <a:p>
            <a:pPr>
              <a:buNone/>
            </a:pPr>
            <a:r>
              <a:rPr lang="en-US" sz="1600" dirty="0" smtClean="0"/>
              <a:t> </a:t>
            </a:r>
          </a:p>
          <a:p>
            <a:pPr>
              <a:buNone/>
            </a:pPr>
            <a:r>
              <a:rPr lang="en-US" sz="1600" u="sng" dirty="0" smtClean="0">
                <a:hlinkClick r:id="rId7"/>
              </a:rPr>
              <a:t>https://www.thersa.org/discover/videos/event-videos/2008/06/changing-paradigms/</a:t>
            </a:r>
            <a:endParaRPr lang="en-US" sz="1600" dirty="0" smtClean="0"/>
          </a:p>
          <a:p>
            <a:pPr>
              <a:buNone/>
            </a:pPr>
            <a:r>
              <a:rPr lang="en-US" sz="1600" dirty="0" smtClean="0"/>
              <a:t> </a:t>
            </a:r>
          </a:p>
          <a:p>
            <a:pPr>
              <a:buNone/>
            </a:pPr>
            <a:r>
              <a:rPr lang="en-US" sz="1600" u="sng" dirty="0" smtClean="0">
                <a:hlinkClick r:id="rId8"/>
              </a:rPr>
              <a:t>https://vimeo.com/78871778</a:t>
            </a:r>
            <a:endParaRPr lang="en-US" sz="1600" dirty="0" smtClean="0"/>
          </a:p>
          <a:p>
            <a:pPr algn="ctr">
              <a:buNone/>
            </a:pPr>
            <a:endParaRPr lang="en-US" sz="1600" b="1" u="sng" dirty="0" smtClean="0"/>
          </a:p>
          <a:p>
            <a:pPr algn="ctr">
              <a:buNone/>
            </a:pPr>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6965245" cy="1202485"/>
          </a:xfrm>
        </p:spPr>
        <p:txBody>
          <a:bodyPr/>
          <a:lstStyle/>
          <a:p>
            <a:r>
              <a:rPr lang="en-US" dirty="0" smtClean="0"/>
              <a:t>References</a:t>
            </a:r>
            <a:endParaRPr lang="en-US" dirty="0"/>
          </a:p>
        </p:txBody>
      </p:sp>
      <p:sp>
        <p:nvSpPr>
          <p:cNvPr id="3" name="Content Placeholder 2"/>
          <p:cNvSpPr>
            <a:spLocks noGrp="1"/>
          </p:cNvSpPr>
          <p:nvPr>
            <p:ph idx="1"/>
          </p:nvPr>
        </p:nvSpPr>
        <p:spPr>
          <a:xfrm>
            <a:off x="1524000" y="1447800"/>
            <a:ext cx="6172200" cy="4343400"/>
          </a:xfrm>
        </p:spPr>
        <p:txBody>
          <a:bodyPr>
            <a:noAutofit/>
          </a:bodyPr>
          <a:lstStyle/>
          <a:p>
            <a:pPr marL="0" indent="0">
              <a:spcBef>
                <a:spcPts val="0"/>
              </a:spcBef>
              <a:buNone/>
            </a:pPr>
            <a:r>
              <a:rPr lang="en-US" sz="1000" dirty="0" smtClean="0">
                <a:hlinkClick r:id="rId2"/>
              </a:rPr>
              <a:t>https://www.flickr.com/photos/wfryer/4896957792</a:t>
            </a:r>
            <a:endParaRPr lang="en-US" sz="1000" dirty="0" smtClean="0"/>
          </a:p>
          <a:p>
            <a:pPr marL="0" indent="0">
              <a:spcBef>
                <a:spcPts val="0"/>
              </a:spcBef>
              <a:buNone/>
            </a:pPr>
            <a:endParaRPr lang="en-US" sz="1000" dirty="0" smtClean="0"/>
          </a:p>
          <a:p>
            <a:pPr marL="0" indent="0">
              <a:spcBef>
                <a:spcPts val="0"/>
              </a:spcBef>
              <a:buNone/>
            </a:pPr>
            <a:r>
              <a:rPr lang="en-US" sz="1000" dirty="0" smtClean="0">
                <a:hlinkClick r:id="rId3"/>
              </a:rPr>
              <a:t>https://commons.wikimedia.org/wiki/File:FVES_Classroom.jpg</a:t>
            </a:r>
            <a:endParaRPr lang="en-US" sz="1000" dirty="0" smtClean="0"/>
          </a:p>
          <a:p>
            <a:pPr marL="0" indent="0">
              <a:spcBef>
                <a:spcPts val="0"/>
              </a:spcBef>
              <a:buNone/>
            </a:pPr>
            <a:endParaRPr lang="en-US" sz="1000" dirty="0" smtClean="0"/>
          </a:p>
          <a:p>
            <a:pPr marL="0" indent="0">
              <a:spcBef>
                <a:spcPts val="0"/>
              </a:spcBef>
              <a:buNone/>
            </a:pPr>
            <a:r>
              <a:rPr lang="en-US" sz="1000" dirty="0" smtClean="0">
                <a:hlinkClick r:id="rId4"/>
              </a:rPr>
              <a:t>https://en.wikipedia.org/wiki/Classroom</a:t>
            </a:r>
            <a:endParaRPr lang="en-US" sz="1000" dirty="0" smtClean="0"/>
          </a:p>
          <a:p>
            <a:pPr marL="0" indent="0">
              <a:spcBef>
                <a:spcPts val="0"/>
              </a:spcBef>
              <a:buNone/>
            </a:pPr>
            <a:endParaRPr lang="en-US" sz="1000" dirty="0" smtClean="0"/>
          </a:p>
          <a:p>
            <a:pPr marL="0" indent="0">
              <a:spcBef>
                <a:spcPts val="0"/>
              </a:spcBef>
              <a:buNone/>
            </a:pPr>
            <a:r>
              <a:rPr lang="en-US" sz="1000" dirty="0" smtClean="0">
                <a:hlinkClick r:id="rId5"/>
              </a:rPr>
              <a:t>http://pixgood.com/hands-reaching-upward.html</a:t>
            </a:r>
            <a:endParaRPr lang="en-US" sz="1000" dirty="0" smtClean="0"/>
          </a:p>
          <a:p>
            <a:pPr marL="0" indent="0">
              <a:spcBef>
                <a:spcPts val="0"/>
              </a:spcBef>
              <a:buNone/>
            </a:pPr>
            <a:endParaRPr lang="en-US" sz="1000" dirty="0" smtClean="0"/>
          </a:p>
          <a:p>
            <a:pPr marL="0" indent="0">
              <a:spcBef>
                <a:spcPts val="0"/>
              </a:spcBef>
              <a:buNone/>
            </a:pPr>
            <a:r>
              <a:rPr lang="en-US" sz="1000" dirty="0" smtClean="0">
                <a:hlinkClick r:id="rId6"/>
              </a:rPr>
              <a:t>https://www.youtube.com/watch?v=Mb2d8E1dZjY&amp;feature=youtu.be</a:t>
            </a:r>
            <a:endParaRPr lang="en-US" sz="1000" dirty="0" smtClean="0"/>
          </a:p>
          <a:p>
            <a:pPr marL="0" indent="0">
              <a:spcBef>
                <a:spcPts val="0"/>
              </a:spcBef>
              <a:buNone/>
            </a:pPr>
            <a:endParaRPr lang="en-US" sz="1000" dirty="0" smtClean="0"/>
          </a:p>
          <a:p>
            <a:pPr marL="0" indent="0">
              <a:spcBef>
                <a:spcPts val="0"/>
              </a:spcBef>
              <a:buNone/>
            </a:pPr>
            <a:r>
              <a:rPr lang="en-US" sz="1000" dirty="0" smtClean="0">
                <a:hlinkClick r:id="rId7"/>
              </a:rPr>
              <a:t>https://www.youtube.com/watch?v=MGgwQpAjx-I&amp;feature=youtu.be&amp;list=PLk1yiK5PVr45rFSxGlnalBGHo2o6MOq9O</a:t>
            </a:r>
            <a:endParaRPr lang="en-US" sz="1000" dirty="0" smtClean="0"/>
          </a:p>
          <a:p>
            <a:pPr marL="0" indent="0">
              <a:spcBef>
                <a:spcPts val="0"/>
              </a:spcBef>
              <a:buNone/>
            </a:pPr>
            <a:endParaRPr lang="en-US" sz="1000" dirty="0" smtClean="0"/>
          </a:p>
          <a:p>
            <a:pPr marL="0" indent="0">
              <a:spcBef>
                <a:spcPts val="0"/>
              </a:spcBef>
              <a:buNone/>
            </a:pPr>
            <a:r>
              <a:rPr lang="en-US" sz="1000" dirty="0" smtClean="0">
                <a:hlinkClick r:id="rId8"/>
              </a:rPr>
              <a:t>https://www.youtube.com/watch?v=uHK_a9SuTIk&amp;feature=youtu.be&amp;list=PL0hEeLD9pdqL7Mw5thue3Uffwtb4X3gyR</a:t>
            </a:r>
            <a:endParaRPr lang="en-US" sz="1000" dirty="0" smtClean="0"/>
          </a:p>
          <a:p>
            <a:pPr marL="0" indent="0">
              <a:spcBef>
                <a:spcPts val="0"/>
              </a:spcBef>
              <a:buNone/>
            </a:pPr>
            <a:endParaRPr lang="en-US" sz="1000" dirty="0" smtClean="0"/>
          </a:p>
          <a:p>
            <a:pPr marL="0" indent="0">
              <a:spcBef>
                <a:spcPts val="0"/>
              </a:spcBef>
              <a:buNone/>
            </a:pPr>
            <a:r>
              <a:rPr lang="en-US" sz="1000" dirty="0" smtClean="0">
                <a:hlinkClick r:id="rId9"/>
              </a:rPr>
              <a:t>https://en.wikipedia.org/wiki/Teacher_in_role</a:t>
            </a:r>
            <a:endParaRPr lang="en-US" sz="1000" dirty="0" smtClean="0"/>
          </a:p>
          <a:p>
            <a:pPr marL="0" indent="0">
              <a:spcBef>
                <a:spcPts val="0"/>
              </a:spcBef>
              <a:buNone/>
            </a:pPr>
            <a:endParaRPr lang="en-US" sz="1000" dirty="0" smtClean="0"/>
          </a:p>
          <a:p>
            <a:pPr marL="0" indent="0">
              <a:spcBef>
                <a:spcPts val="0"/>
              </a:spcBef>
              <a:buNone/>
            </a:pPr>
            <a:endParaRPr lang="en-US" sz="1000" dirty="0" smtClean="0"/>
          </a:p>
          <a:p>
            <a:pPr marL="0" indent="0">
              <a:spcBef>
                <a:spcPts val="0"/>
              </a:spcBef>
              <a:buNone/>
            </a:pPr>
            <a:endParaRPr lang="en-US" sz="1000" dirty="0" smtClean="0"/>
          </a:p>
          <a:p>
            <a:pPr marL="0" indent="0">
              <a:spcBef>
                <a:spcPts val="0"/>
              </a:spcBef>
              <a:buNone/>
            </a:pPr>
            <a:endParaRPr lang="en-US" sz="1000" dirty="0" smtClean="0"/>
          </a:p>
          <a:p>
            <a:pPr marL="0" indent="0">
              <a:spcBef>
                <a:spcPts val="0"/>
              </a:spcBef>
              <a:buNone/>
            </a:pPr>
            <a:endParaRPr lang="en-US" sz="1000" dirty="0" smtClean="0"/>
          </a:p>
          <a:p>
            <a:pPr marL="0" indent="0">
              <a:spcBef>
                <a:spcPts val="0"/>
              </a:spcBef>
              <a:buNone/>
            </a:pPr>
            <a:endParaRPr lang="en-US" sz="1000" dirty="0" smtClean="0"/>
          </a:p>
          <a:p>
            <a:pPr marL="0" indent="0">
              <a:spcBef>
                <a:spcPts val="0"/>
              </a:spcBef>
              <a:buNone/>
            </a:pPr>
            <a:endParaRPr lang="en-US" sz="1000" dirty="0" smtClean="0"/>
          </a:p>
          <a:p>
            <a:pPr marL="0" indent="0">
              <a:spcBef>
                <a:spcPts val="0"/>
              </a:spcBef>
              <a:buNone/>
            </a:pPr>
            <a:endParaRPr lang="en-US" sz="1000" dirty="0" smtClean="0"/>
          </a:p>
          <a:p>
            <a:pPr marL="0" indent="0">
              <a:spcBef>
                <a:spcPts val="0"/>
              </a:spcBef>
              <a:buNone/>
            </a:pPr>
            <a:endParaRPr lang="en-US"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38200"/>
            <a:ext cx="6965245" cy="1202485"/>
          </a:xfrm>
        </p:spPr>
        <p:txBody>
          <a:bodyPr/>
          <a:lstStyle/>
          <a:p>
            <a:r>
              <a:rPr lang="en-US" dirty="0" smtClean="0"/>
              <a:t>What is Blended Learning?</a:t>
            </a:r>
            <a:endParaRPr lang="en-US" dirty="0"/>
          </a:p>
        </p:txBody>
      </p:sp>
      <p:sp>
        <p:nvSpPr>
          <p:cNvPr id="3" name="Content Placeholder 2"/>
          <p:cNvSpPr>
            <a:spLocks noGrp="1"/>
          </p:cNvSpPr>
          <p:nvPr>
            <p:ph idx="1"/>
          </p:nvPr>
        </p:nvSpPr>
        <p:spPr>
          <a:xfrm>
            <a:off x="990600" y="2133600"/>
            <a:ext cx="6196405" cy="3603812"/>
          </a:xfrm>
        </p:spPr>
        <p:txBody>
          <a:bodyPr/>
          <a:lstStyle/>
          <a:p>
            <a:r>
              <a:rPr lang="en-US" dirty="0" smtClean="0"/>
              <a:t>Face to Face instruction</a:t>
            </a:r>
          </a:p>
          <a:p>
            <a:r>
              <a:rPr lang="en-US" dirty="0" smtClean="0"/>
              <a:t>Digital Learning</a:t>
            </a:r>
          </a:p>
          <a:p>
            <a:r>
              <a:rPr lang="en-US" dirty="0" smtClean="0"/>
              <a:t>Online Lessons</a:t>
            </a:r>
          </a:p>
          <a:p>
            <a:r>
              <a:rPr lang="en-US" dirty="0" smtClean="0"/>
              <a:t>Lessons set to own pace</a:t>
            </a:r>
          </a:p>
          <a:p>
            <a:r>
              <a:rPr lang="en-US" dirty="0" smtClean="0"/>
              <a:t>Increased opportunities to differentiate</a:t>
            </a:r>
          </a:p>
        </p:txBody>
      </p:sp>
      <p:pic>
        <p:nvPicPr>
          <p:cNvPr id="5" name="Picture 4" descr="Blended Learning.jpg"/>
          <p:cNvPicPr>
            <a:picLocks noChangeAspect="1"/>
          </p:cNvPicPr>
          <p:nvPr/>
        </p:nvPicPr>
        <p:blipFill>
          <a:blip r:embed="rId2"/>
          <a:srcRect r="80833" b="47778"/>
          <a:stretch>
            <a:fillRect/>
          </a:stretch>
        </p:blipFill>
        <p:spPr>
          <a:xfrm>
            <a:off x="6629400" y="2133600"/>
            <a:ext cx="1676400" cy="342568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do Blended Leaning?</a:t>
            </a:r>
            <a:endParaRPr lang="en-US" dirty="0"/>
          </a:p>
        </p:txBody>
      </p:sp>
      <p:sp>
        <p:nvSpPr>
          <p:cNvPr id="3" name="Content Placeholder 2"/>
          <p:cNvSpPr>
            <a:spLocks noGrp="1"/>
          </p:cNvSpPr>
          <p:nvPr>
            <p:ph idx="1"/>
          </p:nvPr>
        </p:nvSpPr>
        <p:spPr/>
        <p:txBody>
          <a:bodyPr>
            <a:normAutofit/>
          </a:bodyPr>
          <a:lstStyle/>
          <a:p>
            <a:r>
              <a:rPr lang="en-US" sz="2200" dirty="0" smtClean="0"/>
              <a:t>Blended Learning should…</a:t>
            </a:r>
          </a:p>
          <a:p>
            <a:pPr lvl="1"/>
            <a:r>
              <a:rPr lang="en-US" sz="2000" dirty="0" smtClean="0"/>
              <a:t>should create opportunities for students to move at their own pace.</a:t>
            </a:r>
          </a:p>
          <a:p>
            <a:pPr lvl="1"/>
            <a:r>
              <a:rPr lang="en-US" sz="2000" dirty="0" smtClean="0"/>
              <a:t>should facilitate opportunities for remediation and enrichment in the classroom. </a:t>
            </a:r>
          </a:p>
          <a:p>
            <a:pPr lvl="1"/>
            <a:r>
              <a:rPr lang="en-US" sz="2000" dirty="0" smtClean="0"/>
              <a:t>should add voice and choice for students.</a:t>
            </a:r>
          </a:p>
          <a:p>
            <a:endParaRPr lang="en-US" sz="2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6965245" cy="1202485"/>
          </a:xfrm>
        </p:spPr>
        <p:txBody>
          <a:bodyPr/>
          <a:lstStyle/>
          <a:p>
            <a:r>
              <a:rPr lang="en-US" dirty="0" smtClean="0"/>
              <a:t>Flipped Classroom</a:t>
            </a:r>
            <a:endParaRPr lang="en-US" dirty="0"/>
          </a:p>
        </p:txBody>
      </p:sp>
      <p:sp>
        <p:nvSpPr>
          <p:cNvPr id="3" name="Content Placeholder 2"/>
          <p:cNvSpPr>
            <a:spLocks noGrp="1"/>
          </p:cNvSpPr>
          <p:nvPr>
            <p:ph idx="1"/>
          </p:nvPr>
        </p:nvSpPr>
        <p:spPr>
          <a:xfrm>
            <a:off x="655226" y="2590800"/>
            <a:ext cx="6196405" cy="3603812"/>
          </a:xfrm>
        </p:spPr>
        <p:txBody>
          <a:bodyPr>
            <a:normAutofit fontScale="92500" lnSpcReduction="20000"/>
          </a:bodyPr>
          <a:lstStyle/>
          <a:p>
            <a:r>
              <a:rPr lang="en-US" dirty="0" smtClean="0"/>
              <a:t>Classroom activities and </a:t>
            </a:r>
          </a:p>
          <a:p>
            <a:pPr>
              <a:buNone/>
            </a:pPr>
            <a:r>
              <a:rPr lang="en-US" dirty="0" smtClean="0"/>
              <a:t>homework activities are done </a:t>
            </a:r>
          </a:p>
          <a:p>
            <a:pPr>
              <a:buNone/>
            </a:pPr>
            <a:r>
              <a:rPr lang="en-US" dirty="0" smtClean="0"/>
              <a:t>in reverse</a:t>
            </a:r>
          </a:p>
          <a:p>
            <a:r>
              <a:rPr lang="en-US" dirty="0" smtClean="0"/>
              <a:t>Students watch a short video at home, instead of sitting in class for the lecture.</a:t>
            </a:r>
          </a:p>
          <a:p>
            <a:r>
              <a:rPr lang="en-US" dirty="0" smtClean="0"/>
              <a:t>They then complete the work in class.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6965245" cy="1202485"/>
          </a:xfrm>
        </p:spPr>
        <p:txBody>
          <a:bodyPr/>
          <a:lstStyle/>
          <a:p>
            <a:r>
              <a:rPr lang="en-US" dirty="0" smtClean="0"/>
              <a:t>Why Flipped?</a:t>
            </a:r>
            <a:endParaRPr lang="en-US" dirty="0"/>
          </a:p>
        </p:txBody>
      </p:sp>
      <p:sp>
        <p:nvSpPr>
          <p:cNvPr id="3" name="Content Placeholder 2"/>
          <p:cNvSpPr>
            <a:spLocks noGrp="1"/>
          </p:cNvSpPr>
          <p:nvPr>
            <p:ph idx="1"/>
          </p:nvPr>
        </p:nvSpPr>
        <p:spPr>
          <a:xfrm>
            <a:off x="838200" y="1752600"/>
            <a:ext cx="6196405" cy="4267200"/>
          </a:xfrm>
        </p:spPr>
        <p:txBody>
          <a:bodyPr>
            <a:normAutofit/>
          </a:bodyPr>
          <a:lstStyle/>
          <a:p>
            <a:r>
              <a:rPr lang="en-US" sz="2200" dirty="0" smtClean="0"/>
              <a:t>Students can learn the material at</a:t>
            </a:r>
          </a:p>
          <a:p>
            <a:pPr>
              <a:buNone/>
            </a:pPr>
            <a:r>
              <a:rPr lang="en-US" sz="2200" dirty="0" smtClean="0"/>
              <a:t> their own pace.  </a:t>
            </a:r>
          </a:p>
          <a:p>
            <a:r>
              <a:rPr lang="en-US" sz="2200" dirty="0" smtClean="0"/>
              <a:t>Teacher is present while the students </a:t>
            </a:r>
          </a:p>
          <a:p>
            <a:pPr>
              <a:buNone/>
            </a:pPr>
            <a:r>
              <a:rPr lang="en-US" sz="2200" dirty="0" smtClean="0"/>
              <a:t>apply the knowledge. </a:t>
            </a:r>
          </a:p>
          <a:p>
            <a:r>
              <a:rPr lang="en-US" sz="2200" dirty="0" smtClean="0"/>
              <a:t>Students will have more time for </a:t>
            </a:r>
          </a:p>
          <a:p>
            <a:pPr>
              <a:buNone/>
            </a:pPr>
            <a:r>
              <a:rPr lang="en-US" sz="2200" dirty="0" smtClean="0"/>
              <a:t>collaborative projects.</a:t>
            </a:r>
          </a:p>
          <a:p>
            <a:r>
              <a:rPr lang="en-US" sz="2200" dirty="0" smtClean="0"/>
              <a:t>If a student is absent you don’t have to worry about finding the time to re-teach a lesson.  </a:t>
            </a:r>
          </a:p>
          <a:p>
            <a:endParaRPr lang="en-US" sz="2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6965245" cy="1202485"/>
          </a:xfrm>
        </p:spPr>
        <p:txBody>
          <a:bodyPr/>
          <a:lstStyle/>
          <a:p>
            <a:r>
              <a:rPr lang="en-US" dirty="0" smtClean="0"/>
              <a:t>Check Out </a:t>
            </a:r>
            <a:r>
              <a:rPr lang="en-US" dirty="0"/>
              <a:t>T</a:t>
            </a:r>
            <a:r>
              <a:rPr lang="en-US" dirty="0" smtClean="0"/>
              <a:t>his Video!</a:t>
            </a:r>
            <a:endParaRPr lang="en-US" dirty="0"/>
          </a:p>
        </p:txBody>
      </p:sp>
      <p:sp>
        <p:nvSpPr>
          <p:cNvPr id="3" name="Content Placeholder 2"/>
          <p:cNvSpPr>
            <a:spLocks noGrp="1"/>
          </p:cNvSpPr>
          <p:nvPr>
            <p:ph idx="1"/>
          </p:nvPr>
        </p:nvSpPr>
        <p:spPr/>
        <p:txBody>
          <a:bodyPr/>
          <a:lstStyle/>
          <a:p>
            <a:pPr algn="ctr">
              <a:buNone/>
            </a:pPr>
            <a:endParaRPr lang="en-US" dirty="0"/>
          </a:p>
          <a:p>
            <a:pPr algn="ctr">
              <a:buNone/>
            </a:pPr>
            <a:endParaRPr lang="en-US" dirty="0"/>
          </a:p>
        </p:txBody>
      </p:sp>
      <p:sp>
        <p:nvSpPr>
          <p:cNvPr id="5" name="TextBox 4"/>
          <p:cNvSpPr txBox="1"/>
          <p:nvPr/>
        </p:nvSpPr>
        <p:spPr>
          <a:xfrm>
            <a:off x="2133600" y="1828800"/>
            <a:ext cx="4800600" cy="1569660"/>
          </a:xfrm>
          <a:prstGeom prst="rect">
            <a:avLst/>
          </a:prstGeom>
          <a:noFill/>
        </p:spPr>
        <p:txBody>
          <a:bodyPr wrap="square" rtlCol="0">
            <a:spAutoFit/>
          </a:bodyPr>
          <a:lstStyle/>
          <a:p>
            <a:pPr algn="ctr"/>
            <a:r>
              <a:rPr lang="en-US" sz="2400" b="1" dirty="0" smtClean="0">
                <a:hlinkClick r:id="rId3"/>
              </a:rPr>
              <a:t>Blended learning and the future of education: Monique </a:t>
            </a:r>
            <a:r>
              <a:rPr lang="en-US" sz="2400" b="1" dirty="0" err="1" smtClean="0">
                <a:hlinkClick r:id="rId3"/>
              </a:rPr>
              <a:t>Markoff</a:t>
            </a:r>
            <a:r>
              <a:rPr lang="en-US" sz="2400" b="1" dirty="0" smtClean="0">
                <a:hlinkClick r:id="rId3"/>
              </a:rPr>
              <a:t> at </a:t>
            </a:r>
            <a:r>
              <a:rPr lang="en-US" sz="2400" b="1" dirty="0" err="1" smtClean="0">
                <a:hlinkClick r:id="rId3"/>
              </a:rPr>
              <a:t>TEDxIthacaCollege</a:t>
            </a:r>
            <a:endParaRPr lang="en-US" sz="2400" b="1" dirty="0" smtClean="0"/>
          </a:p>
          <a:p>
            <a:pPr algn="ct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TEACHER’S ROLE</a:t>
            </a:r>
            <a:endParaRPr lang="en-US" dirty="0"/>
          </a:p>
        </p:txBody>
      </p:sp>
      <p:sp>
        <p:nvSpPr>
          <p:cNvPr id="3" name="Content Placeholder 2"/>
          <p:cNvSpPr>
            <a:spLocks noGrp="1"/>
          </p:cNvSpPr>
          <p:nvPr>
            <p:ph idx="1"/>
          </p:nvPr>
        </p:nvSpPr>
        <p:spPr/>
        <p:txBody>
          <a:bodyPr/>
          <a:lstStyle/>
          <a:p>
            <a:r>
              <a:rPr lang="en-US" dirty="0" smtClean="0"/>
              <a:t>Be a Facilitator</a:t>
            </a:r>
          </a:p>
          <a:p>
            <a:r>
              <a:rPr lang="en-US" dirty="0" smtClean="0"/>
              <a:t>Classroom Manager</a:t>
            </a:r>
          </a:p>
          <a:p>
            <a:r>
              <a:rPr lang="en-US" dirty="0" smtClean="0"/>
              <a:t>Learning Coach</a:t>
            </a:r>
          </a:p>
          <a:p>
            <a:r>
              <a:rPr lang="en-US" dirty="0" smtClean="0"/>
              <a:t>Risk Taker</a:t>
            </a:r>
          </a:p>
          <a:p>
            <a:r>
              <a:rPr lang="en-US" dirty="0" smtClean="0"/>
              <a:t>Adapt Quickly-Look at real-time Data and make decisions based on it</a:t>
            </a:r>
          </a:p>
          <a:p>
            <a:r>
              <a:rPr lang="en-US" dirty="0" smtClean="0"/>
              <a:t>Give student’s ownership of their learning</a:t>
            </a:r>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6965245" cy="1202485"/>
          </a:xfrm>
        </p:spPr>
        <p:txBody>
          <a:bodyPr/>
          <a:lstStyle/>
          <a:p>
            <a:r>
              <a:rPr lang="en-US" dirty="0" smtClean="0"/>
              <a:t>Tools to Use</a:t>
            </a:r>
            <a:endParaRPr lang="en-US" dirty="0"/>
          </a:p>
        </p:txBody>
      </p:sp>
      <p:sp>
        <p:nvSpPr>
          <p:cNvPr id="3" name="Content Placeholder 2"/>
          <p:cNvSpPr>
            <a:spLocks noGrp="1"/>
          </p:cNvSpPr>
          <p:nvPr>
            <p:ph idx="1"/>
          </p:nvPr>
        </p:nvSpPr>
        <p:spPr/>
        <p:txBody>
          <a:bodyPr/>
          <a:lstStyle/>
          <a:p>
            <a:r>
              <a:rPr lang="en-US" dirty="0" smtClean="0"/>
              <a:t>Learning Management System</a:t>
            </a:r>
          </a:p>
          <a:p>
            <a:pPr lvl="1"/>
            <a:r>
              <a:rPr lang="en-US" dirty="0" smtClean="0"/>
              <a:t>EdModo, Schoology, Moodle, Blackboard, etc…</a:t>
            </a:r>
          </a:p>
          <a:p>
            <a:r>
              <a:rPr lang="en-US" dirty="0" smtClean="0"/>
              <a:t>Screencasting Apps</a:t>
            </a:r>
          </a:p>
          <a:p>
            <a:pPr lvl="1"/>
            <a:r>
              <a:rPr lang="en-US" dirty="0" smtClean="0"/>
              <a:t>ShowMe, EduCreations, Explain Everything</a:t>
            </a:r>
          </a:p>
          <a:p>
            <a:r>
              <a:rPr lang="en-US" dirty="0" smtClean="0"/>
              <a:t>Project Based Learning and Web-Quests</a:t>
            </a:r>
          </a:p>
          <a:p>
            <a:r>
              <a:rPr lang="en-US" dirty="0" smtClean="0"/>
              <a:t>Skype and Twitter</a:t>
            </a:r>
          </a:p>
          <a:p>
            <a:r>
              <a:rPr lang="en-US" dirty="0" smtClean="0"/>
              <a:t>Subject specific learning tools such as: iXL, Study Island, MobyMax, FrontRow, etc…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Small Examples: </a:t>
            </a:r>
            <a:endParaRPr lang="en-US" dirty="0"/>
          </a:p>
        </p:txBody>
      </p:sp>
      <p:sp>
        <p:nvSpPr>
          <p:cNvPr id="3" name="Content Placeholder 2"/>
          <p:cNvSpPr>
            <a:spLocks noGrp="1"/>
          </p:cNvSpPr>
          <p:nvPr>
            <p:ph idx="1"/>
          </p:nvPr>
        </p:nvSpPr>
        <p:spPr>
          <a:xfrm>
            <a:off x="1143000" y="1905000"/>
            <a:ext cx="7010400" cy="4038600"/>
          </a:xfrm>
        </p:spPr>
        <p:txBody>
          <a:bodyPr>
            <a:normAutofit fontScale="92500" lnSpcReduction="20000"/>
          </a:bodyPr>
          <a:lstStyle/>
          <a:p>
            <a:r>
              <a:rPr lang="en-US" dirty="0" smtClean="0">
                <a:hlinkClick r:id="rId2"/>
              </a:rPr>
              <a:t>Have a video of the week: </a:t>
            </a:r>
            <a:r>
              <a:rPr lang="en-US" b="1" dirty="0" smtClean="0">
                <a:hlinkClick r:id="rId2"/>
              </a:rPr>
              <a:t>Mr. Heisey's Message of the Week #6 </a:t>
            </a:r>
            <a:endParaRPr lang="en-US" b="1" dirty="0" smtClean="0"/>
          </a:p>
          <a:p>
            <a:r>
              <a:rPr lang="en-US" dirty="0" smtClean="0"/>
              <a:t>Create One Flipped Lesson a Week</a:t>
            </a:r>
          </a:p>
          <a:p>
            <a:r>
              <a:rPr lang="en-US" dirty="0" smtClean="0"/>
              <a:t>Select on day a week to set up stations</a:t>
            </a:r>
          </a:p>
          <a:p>
            <a:pPr lvl="3"/>
            <a:r>
              <a:rPr lang="en-US" dirty="0" smtClean="0"/>
              <a:t>Face to Face Teaching/re-teaching-remediation</a:t>
            </a:r>
          </a:p>
          <a:p>
            <a:pPr lvl="3"/>
            <a:r>
              <a:rPr lang="en-US" dirty="0" smtClean="0"/>
              <a:t>Game that reinforces the </a:t>
            </a:r>
            <a:r>
              <a:rPr lang="en-US" dirty="0" err="1" smtClean="0"/>
              <a:t>skill(s</a:t>
            </a:r>
            <a:r>
              <a:rPr lang="en-US" dirty="0" smtClean="0"/>
              <a:t>) your working on in class-Extra Practice</a:t>
            </a:r>
          </a:p>
          <a:p>
            <a:pPr lvl="3"/>
            <a:r>
              <a:rPr lang="en-US" dirty="0" smtClean="0"/>
              <a:t>Enrichment for those who get the the basic skill</a:t>
            </a:r>
          </a:p>
          <a:p>
            <a:pPr lvl="3"/>
            <a:r>
              <a:rPr lang="en-US" dirty="0" smtClean="0"/>
              <a:t>Something Beyond for those who are your fast runners and are ready to move on from the topic, example: they could watch a screencast of the next topic</a:t>
            </a:r>
          </a:p>
          <a:p>
            <a:pPr lvl="3"/>
            <a:endParaRPr lang="en-US" dirty="0" smtClean="0"/>
          </a:p>
          <a:p>
            <a:pPr lvl="3"/>
            <a:endParaRPr lang="en-US" dirty="0" smtClean="0"/>
          </a:p>
          <a:p>
            <a:pPr lvl="3"/>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TotalTime>
  <Words>1161</Words>
  <Application>Microsoft Macintosh PowerPoint</Application>
  <PresentationFormat>On-screen Show (4:3)</PresentationFormat>
  <Paragraphs>166</Paragraphs>
  <Slides>18</Slides>
  <Notes>2</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Office Theme</vt:lpstr>
      <vt:lpstr>The Blended Learning-Flipped Elements</vt:lpstr>
      <vt:lpstr>What is Blended Learning?</vt:lpstr>
      <vt:lpstr>Why do Blended Leaning?</vt:lpstr>
      <vt:lpstr>Flipped Classroom</vt:lpstr>
      <vt:lpstr>Why Flipped?</vt:lpstr>
      <vt:lpstr>Check Out This Video!</vt:lpstr>
      <vt:lpstr>TEACHER’S ROLE</vt:lpstr>
      <vt:lpstr>Tools to Use</vt:lpstr>
      <vt:lpstr>Starting Small Examples: </vt:lpstr>
      <vt:lpstr>More Advanced Examples: </vt:lpstr>
      <vt:lpstr>More Advanced Examples: </vt:lpstr>
      <vt:lpstr>Tips…</vt:lpstr>
      <vt:lpstr> Tips… </vt:lpstr>
      <vt:lpstr>Slide 14</vt:lpstr>
      <vt:lpstr>Is That All?</vt:lpstr>
      <vt:lpstr>Is That All?</vt:lpstr>
      <vt:lpstr>Is That All?</vt:lpstr>
      <vt:lpstr>References</vt:lpstr>
    </vt:vector>
  </TitlesOfParts>
  <Company>CYSD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Blended Learning-Flipped Elements</dc:title>
  <dc:creator>ehanes</dc:creator>
  <cp:lastModifiedBy>ehanes</cp:lastModifiedBy>
  <cp:revision>5</cp:revision>
  <dcterms:created xsi:type="dcterms:W3CDTF">2015-10-27T16:47:39Z</dcterms:created>
  <dcterms:modified xsi:type="dcterms:W3CDTF">2015-10-27T16:48:22Z</dcterms:modified>
</cp:coreProperties>
</file>